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Arvo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Spectral"/>
      <p:regular r:id="rId52"/>
      <p:bold r:id="rId53"/>
      <p:italic r:id="rId54"/>
      <p:boldItalic r:id="rId55"/>
    </p:embeddedFont>
    <p:embeddedFont>
      <p:font typeface="Spectral Light"/>
      <p:regular r:id="rId56"/>
      <p:bold r:id="rId57"/>
      <p:italic r:id="rId58"/>
      <p:boldItalic r:id="rId59"/>
    </p:embeddedFont>
    <p:embeddedFont>
      <p:font typeface="Montserrat ExtraBold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hjikY+QpDno97rFp4B2YtBmCQd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" orient="horz"/>
        <p:guide pos="5558"/>
        <p:guide pos="1304"/>
        <p:guide pos="1620" orient="horz"/>
        <p:guide pos="2623" orient="horz"/>
        <p:guide pos="4320"/>
        <p:guide pos="3118"/>
        <p:guide pos="2976"/>
        <p:guide pos="590" orient="horz"/>
        <p:guide pos="2268"/>
        <p:guide pos="3902"/>
        <p:guide pos="10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Arv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Arvo-italic.fntdata"/><Relationship Id="rId45" Type="http://schemas.openxmlformats.org/officeDocument/2006/relationships/font" Target="fonts/Arv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regular.fntdata"/><Relationship Id="rId47" Type="http://schemas.openxmlformats.org/officeDocument/2006/relationships/font" Target="fonts/Arvo-boldItalic.fntdata"/><Relationship Id="rId49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62" Type="http://customschemas.google.com/relationships/presentationmetadata" Target="metadata"/><Relationship Id="rId61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Extra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Spectral-bold.fntdata"/><Relationship Id="rId52" Type="http://schemas.openxmlformats.org/officeDocument/2006/relationships/font" Target="fonts/Spectral-regular.fntdata"/><Relationship Id="rId11" Type="http://schemas.openxmlformats.org/officeDocument/2006/relationships/slide" Target="slides/slide6.xml"/><Relationship Id="rId55" Type="http://schemas.openxmlformats.org/officeDocument/2006/relationships/font" Target="fonts/Spectral-boldItalic.fntdata"/><Relationship Id="rId10" Type="http://schemas.openxmlformats.org/officeDocument/2006/relationships/slide" Target="slides/slide5.xml"/><Relationship Id="rId54" Type="http://schemas.openxmlformats.org/officeDocument/2006/relationships/font" Target="fonts/Spectral-italic.fntdata"/><Relationship Id="rId13" Type="http://schemas.openxmlformats.org/officeDocument/2006/relationships/slide" Target="slides/slide8.xml"/><Relationship Id="rId57" Type="http://schemas.openxmlformats.org/officeDocument/2006/relationships/font" Target="fonts/SpectralLight-bold.fntdata"/><Relationship Id="rId12" Type="http://schemas.openxmlformats.org/officeDocument/2006/relationships/slide" Target="slides/slide7.xml"/><Relationship Id="rId56" Type="http://schemas.openxmlformats.org/officeDocument/2006/relationships/font" Target="fonts/SpectralLight-regular.fntdata"/><Relationship Id="rId15" Type="http://schemas.openxmlformats.org/officeDocument/2006/relationships/slide" Target="slides/slide10.xml"/><Relationship Id="rId59" Type="http://schemas.openxmlformats.org/officeDocument/2006/relationships/font" Target="fonts/Spectral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Spectral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7eb701778_2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7eb701778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ea89973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7ea89973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7ea89973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7ea89973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7ea89973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7ea89973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7ea89973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7ea89973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7ea89973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7ea89973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7ea89973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7ea89973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7ea89973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7ea89973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7eb70177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7eb70177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7ea89973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7ea89973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ea89973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7ea89973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7ea89973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7ea89973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eb70177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7eb70177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7ea89973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7ea89973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ea8997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ea8997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7eb70177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7eb70177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2789ddba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d2789ddb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2789ddba9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d2789ddb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7ea89973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7ea89973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737bbe68_4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7737bbe68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0c31ace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c0c31ac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eb701778_1_8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117eb701778_1_8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117eb701778_1_8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17eb701778_1_8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117eb701778_1_8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117eb701778_1_8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17eb701778_1_8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">
  <p:cSld name="BLANK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7eb701778_1_88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g117eb701778_1_88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117eb701778_1_88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117eb701778_1_88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117eb701778_1_88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17eb701778_1_88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17eb701778_1_882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58" name="Google Shape;58;g117eb701778_1_882"/>
          <p:cNvSpPr txBox="1"/>
          <p:nvPr>
            <p:ph idx="1" type="subTitle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7eb701778_1_891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117eb701778_1_891"/>
          <p:cNvSpPr txBox="1"/>
          <p:nvPr>
            <p:ph idx="1" type="subTitle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2" name="Google Shape;62;g117eb701778_1_89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g117eb701778_1_891"/>
          <p:cNvSpPr txBox="1"/>
          <p:nvPr>
            <p:ph idx="2" type="subTitle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transition spd="med">
    <p:push/>
  </p:transition>
  <p:extLst>
    <p:ext uri="{DCECCB84-F9BA-43D5-87BE-67443E8EF086}">
      <p15:sldGuideLst>
        <p15:guide id="1" orient="horz" pos="269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 1">
  <p:cSld name="Agenda / Content 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7eb701778_1_89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g117eb701778_1_896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17eb701778_1_896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117eb701778_1_896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17eb701778_1_896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17eb701778_1_896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17eb701778_1_896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72" name="Google Shape;72;g117eb701778_1_896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3" name="Google Shape;73;g117eb701778_1_896"/>
          <p:cNvSpPr txBox="1"/>
          <p:nvPr>
            <p:ph idx="2" type="subTitle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4" name="Google Shape;74;g117eb701778_1_896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5" name="Google Shape;75;g117eb701778_1_896"/>
          <p:cNvSpPr txBox="1"/>
          <p:nvPr>
            <p:ph idx="4" type="subTitle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6" name="Google Shape;76;g117eb701778_1_896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g117eb701778_1_896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g117eb701778_1_896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g117eb701778_1_896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b="1" sz="5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 1">
  <p:cSld name="TITLE_AND_TWO_COLUMNS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7eb701778_1_912"/>
          <p:cNvSpPr txBox="1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82" name="Google Shape;82;g117eb701778_1_9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g117eb701778_1_9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17eb701778_1_9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17eb701778_1_9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17eb701778_1_912"/>
          <p:cNvSpPr txBox="1"/>
          <p:nvPr>
            <p:ph idx="1" type="subTitle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" name="Google Shape;87;g117eb701778_1_912"/>
          <p:cNvSpPr txBox="1"/>
          <p:nvPr>
            <p:ph idx="2" type="subTitle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8" name="Google Shape;88;g117eb701778_1_912"/>
          <p:cNvSpPr txBox="1"/>
          <p:nvPr>
            <p:ph idx="3" type="subTitle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g117eb701778_1_912"/>
          <p:cNvSpPr txBox="1"/>
          <p:nvPr>
            <p:ph idx="4" type="subTitle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0" name="Google Shape;90;g117eb701778_1_912"/>
          <p:cNvSpPr txBox="1"/>
          <p:nvPr>
            <p:ph idx="5" type="subTitle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g117eb701778_1_912"/>
          <p:cNvSpPr txBox="1"/>
          <p:nvPr>
            <p:ph idx="6" type="subTitle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2" name="Google Shape;92;g117eb701778_1_912"/>
          <p:cNvSpPr txBox="1"/>
          <p:nvPr>
            <p:ph idx="7" type="subTitle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3" name="Google Shape;93;g117eb701778_1_912"/>
          <p:cNvSpPr txBox="1"/>
          <p:nvPr>
            <p:ph idx="8" type="subTitle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4" name="Google Shape;94;g117eb701778_1_912"/>
          <p:cNvSpPr txBox="1"/>
          <p:nvPr>
            <p:ph idx="9" type="subTitle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5" name="Google Shape;95;g117eb701778_1_912"/>
          <p:cNvSpPr txBox="1"/>
          <p:nvPr>
            <p:ph idx="13" type="subTitle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6" name="Google Shape;96;g117eb701778_1_912"/>
          <p:cNvSpPr txBox="1"/>
          <p:nvPr>
            <p:ph idx="14" type="subTitle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" name="Google Shape;97;g117eb701778_1_912"/>
          <p:cNvSpPr txBox="1"/>
          <p:nvPr>
            <p:ph idx="15" type="subTitle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 1">
  <p:cSld name="SECTION_HEADER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7eb701778_1_930"/>
          <p:cNvSpPr txBox="1"/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00" name="Google Shape;100;g117eb701778_1_930"/>
          <p:cNvSpPr txBox="1"/>
          <p:nvPr>
            <p:ph idx="1" type="subTitle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1" name="Google Shape;101;g117eb701778_1_9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g117eb701778_1_930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 &amp; body slide 1">
    <p:bg>
      <p:bgPr>
        <a:solidFill>
          <a:srgbClr val="2525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7eb701778_1_935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fmla="val 25000" name="adj"/>
            </a:avLst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17eb701778_1_935"/>
          <p:cNvSpPr txBox="1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g117eb701778_1_9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g117eb701778_1_935"/>
          <p:cNvSpPr txBox="1"/>
          <p:nvPr>
            <p:ph idx="1" type="subTitle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_2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7eb701778_1_940"/>
          <p:cNvSpPr txBox="1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10" name="Google Shape;110;g117eb701778_1_940"/>
          <p:cNvSpPr txBox="1"/>
          <p:nvPr>
            <p:ph idx="1" type="subTitle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11" name="Google Shape;111;g117eb701778_1_9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g117eb701778_1_940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/ Content 2">
  <p:cSld name="Design/ Content 2">
    <p:bg>
      <p:bgPr>
        <a:solidFill>
          <a:srgbClr val="25252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eb701778_1_9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g117eb701778_1_945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17eb701778_1_945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17eb701778_1_945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17eb701778_1_945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17eb701778_1_945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17eb701778_1_945"/>
          <p:cNvSpPr txBox="1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21" name="Google Shape;121;g117eb701778_1_945"/>
          <p:cNvSpPr txBox="1"/>
          <p:nvPr>
            <p:ph idx="1" type="subTitle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22" name="Google Shape;122;g117eb701778_1_945"/>
          <p:cNvSpPr txBox="1"/>
          <p:nvPr>
            <p:ph idx="2" type="subTitle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17eb701778_1_8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117eb701778_1_8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17eb701778_1_8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117eb701778_1_8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117eb701778_1_8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17eb701778_1_8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17eb701778_1_8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17eb701778_1_8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17eb701778_1_8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17eb701778_1_8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117eb701778_1_8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eb701778_1_8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117eb701778_1_8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117eb701778_1_8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7eb701778_1_8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17eb701778_1_8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7eb701778_1_8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17eb701778_1_8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117eb701778_1_8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117eb701778_1_8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117eb701778_1_8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7eb701778_1_8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117eb701778_1_8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7eb701778_1_8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17eb701778_1_8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117eb701778_1_8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51.png"/><Relationship Id="rId5" Type="http://schemas.openxmlformats.org/officeDocument/2006/relationships/image" Target="../media/image63.png"/><Relationship Id="rId6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Relationship Id="rId4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68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jpg"/><Relationship Id="rId4" Type="http://schemas.openxmlformats.org/officeDocument/2006/relationships/image" Target="../media/image7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hyperlink" Target="https://app.powerbi.com/view?r=eyJrIjoiZGI3ZjRjNTgtNzg2Ny00OTVlLWI3ODAtYzQzODI0Y2FjMTc1IiwidCI6IjZhZjljY2QxLTEyYjYtNDg5OC1hOWRhLTFhYTE0YmY3MzRjMSJ9&amp;pageName=ReportSection04f41ba2096014ab733b" TargetMode="External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 b="17473" l="13106" r="3517" t="15680"/>
          <a:stretch/>
        </p:blipFill>
        <p:spPr>
          <a:xfrm>
            <a:off x="1198475" y="534325"/>
            <a:ext cx="7624519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700"/>
              <a:t>Demand Forecasting for Retail through Machine Learning</a:t>
            </a:r>
            <a:endParaRPr sz="4700">
              <a:solidFill>
                <a:srgbClr val="0043C1"/>
              </a:solidFill>
            </a:endParaRPr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DATA</a:t>
            </a: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 MINING</a:t>
            </a:r>
            <a:r>
              <a:rPr lang="es" sz="1400">
                <a:solidFill>
                  <a:srgbClr val="434343"/>
                </a:solidFill>
              </a:rPr>
              <a:t> </a:t>
            </a: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CONSULTING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400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PEA</a:t>
            </a:r>
            <a:r>
              <a:rPr b="1" lang="es" sz="1400">
                <a:solidFill>
                  <a:srgbClr val="01010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lang="es" sz="900">
                <a:solidFill>
                  <a:srgbClr val="010101"/>
                </a:solidFill>
                <a:latin typeface="Spectral"/>
                <a:ea typeface="Spectral"/>
                <a:cs typeface="Spectral"/>
                <a:sym typeface="Spectral"/>
              </a:rPr>
              <a:t>PEA Advanced Data Science - Edición I Online</a:t>
            </a:r>
            <a:endParaRPr b="1" sz="900">
              <a:solidFill>
                <a:srgbClr val="01010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DMC Perú | BIG DATA | MACHINE LEARNING | DATA SCIENCE" id="130" name="Google Shape;13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 sz="22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METODOLOGÍA </a:t>
            </a:r>
            <a:r>
              <a:rPr lang="es" sz="2200">
                <a:solidFill>
                  <a:schemeClr val="lt1"/>
                </a:solidFill>
              </a:rPr>
              <a:t>del Proyecto</a:t>
            </a:r>
            <a:endParaRPr sz="220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MC Perú | BIG DATA | MACHINE LEARNING | DATA SCIENCE"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418" y="4115088"/>
            <a:ext cx="471908" cy="52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975" y="4104650"/>
            <a:ext cx="548699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950" y="4085425"/>
            <a:ext cx="1048475" cy="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00" y="1233825"/>
            <a:ext cx="5105453" cy="27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7eb701778_2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 sz="22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METODOLOGÍA </a:t>
            </a:r>
            <a:r>
              <a:rPr lang="es" sz="2200">
                <a:solidFill>
                  <a:schemeClr val="lt1"/>
                </a:solidFill>
              </a:rPr>
              <a:t>del Proyecto</a:t>
            </a:r>
            <a:endParaRPr sz="220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5" name="Google Shape;265;g117eb701778_2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117eb701778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25" y="2048085"/>
            <a:ext cx="7481100" cy="2820000"/>
          </a:xfrm>
          <a:prstGeom prst="roundRect">
            <a:avLst>
              <a:gd fmla="val 8613" name="adj"/>
            </a:avLst>
          </a:prstGeom>
          <a:noFill/>
          <a:ln>
            <a:noFill/>
          </a:ln>
        </p:spPr>
      </p:pic>
      <p:pic>
        <p:nvPicPr>
          <p:cNvPr descr="DMC Perú | BIG DATA | MACHINE LEARNING | DATA SCIENCE" id="267" name="Google Shape;267;g117eb701778_2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17eb701778_2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9418" y="4115088"/>
            <a:ext cx="471908" cy="52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17eb701778_2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5975" y="4104650"/>
            <a:ext cx="548699" cy="5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17eb701778_2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950" y="4085425"/>
            <a:ext cx="1048475" cy="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/>
          <p:nvPr/>
        </p:nvSpPr>
        <p:spPr>
          <a:xfrm>
            <a:off x="5293725" y="2542688"/>
            <a:ext cx="3663300" cy="2412600"/>
          </a:xfrm>
          <a:prstGeom prst="roundRect">
            <a:avLst>
              <a:gd fmla="val 9724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"/>
          <p:cNvSpPr txBox="1"/>
          <p:nvPr>
            <p:ph idx="1" type="subTitle"/>
          </p:nvPr>
        </p:nvSpPr>
        <p:spPr>
          <a:xfrm>
            <a:off x="3061051" y="785146"/>
            <a:ext cx="3700994" cy="1816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empresa Roggus del giro Retail dedicada a la venta de una diversa gama de productos.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presentan los principales indicadores con la información histórica de los 12 meses del año 2020.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"/>
          <p:cNvSpPr txBox="1"/>
          <p:nvPr>
            <p:ph idx="4294967295" type="body"/>
          </p:nvPr>
        </p:nvSpPr>
        <p:spPr>
          <a:xfrm>
            <a:off x="3247925" y="102426"/>
            <a:ext cx="4181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5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DESCRIPCIÓN DEL NEGOCIO</a:t>
            </a:r>
            <a:endParaRPr sz="6000">
              <a:solidFill>
                <a:srgbClr val="90CCFA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MC Perú | BIG DATA | MACHINE LEARNING | DATA SCIENCE" id="278" name="Google Shape;2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"/>
          <p:cNvSpPr/>
          <p:nvPr/>
        </p:nvSpPr>
        <p:spPr>
          <a:xfrm>
            <a:off x="384850" y="2542688"/>
            <a:ext cx="3663300" cy="2412600"/>
          </a:xfrm>
          <a:prstGeom prst="roundRect">
            <a:avLst>
              <a:gd fmla="val 9508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351" y="2702950"/>
            <a:ext cx="545350" cy="54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151" y="4325350"/>
            <a:ext cx="545350" cy="5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/>
          <p:nvPr/>
        </p:nvSpPr>
        <p:spPr>
          <a:xfrm>
            <a:off x="1100510" y="2601935"/>
            <a:ext cx="2478900" cy="70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Cuenta con 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38 </a:t>
            </a:r>
            <a:r>
              <a:rPr b="0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locales.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152302" y="3394100"/>
            <a:ext cx="2829300" cy="70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Distribuidos en 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Perú(20) y Chile(18)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1152293" y="4186275"/>
            <a:ext cx="2652000" cy="70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Segmento de análisis: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Productos perecibles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"/>
          <p:cNvPicPr preferRelativeResize="0"/>
          <p:nvPr/>
        </p:nvPicPr>
        <p:blipFill rotWithShape="1">
          <a:blip r:embed="rId7">
            <a:alphaModFix/>
          </a:blip>
          <a:srcRect b="17270" l="20195" r="57866" t="28774"/>
          <a:stretch/>
        </p:blipFill>
        <p:spPr>
          <a:xfrm>
            <a:off x="555100" y="3327275"/>
            <a:ext cx="493649" cy="9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8526" y="2809149"/>
            <a:ext cx="594075" cy="5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2526" y="2939599"/>
            <a:ext cx="749475" cy="7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"/>
          <p:cNvSpPr/>
          <p:nvPr/>
        </p:nvSpPr>
        <p:spPr>
          <a:xfrm>
            <a:off x="6491999" y="2887200"/>
            <a:ext cx="2174700" cy="70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18 secciones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6491993" y="3918650"/>
            <a:ext cx="2652000" cy="70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+350 productos</a:t>
            </a:r>
            <a:endParaRPr b="0" i="0" sz="1400" u="none" cap="none" strike="noStrike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8525" y="4026725"/>
            <a:ext cx="493650" cy="4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2075" y="4026738"/>
            <a:ext cx="493650" cy="4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117ea89973e_0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25" y="3562350"/>
            <a:ext cx="8227272" cy="11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17ea89973e_0_274"/>
          <p:cNvSpPr txBox="1"/>
          <p:nvPr/>
        </p:nvSpPr>
        <p:spPr>
          <a:xfrm>
            <a:off x="628900" y="1010725"/>
            <a:ext cx="22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Ventas diarias de productos por sucursal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g117ea89973e_0_274"/>
          <p:cNvSpPr txBox="1"/>
          <p:nvPr/>
        </p:nvSpPr>
        <p:spPr>
          <a:xfrm>
            <a:off x="5053788" y="1128350"/>
            <a:ext cx="28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Precios diarios de los productos por sucursal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9" name="Google Shape;299;g117ea89973e_0_274"/>
          <p:cNvGrpSpPr/>
          <p:nvPr/>
        </p:nvGrpSpPr>
        <p:grpSpPr>
          <a:xfrm>
            <a:off x="3458975" y="2279602"/>
            <a:ext cx="1018200" cy="1282748"/>
            <a:chOff x="3458975" y="2279602"/>
            <a:chExt cx="1018200" cy="1282748"/>
          </a:xfrm>
        </p:grpSpPr>
        <p:sp>
          <p:nvSpPr>
            <p:cNvPr id="300" name="Google Shape;300;g117ea89973e_0_274"/>
            <p:cNvSpPr/>
            <p:nvPr/>
          </p:nvSpPr>
          <p:spPr>
            <a:xfrm rot="-2568658">
              <a:off x="3623746" y="2413055"/>
              <a:ext cx="688659" cy="754893"/>
            </a:xfrm>
            <a:prstGeom prst="corner">
              <a:avLst>
                <a:gd fmla="val 39551" name="adj1"/>
                <a:gd fmla="val 41577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17ea89973e_0_274"/>
            <p:cNvSpPr/>
            <p:nvPr/>
          </p:nvSpPr>
          <p:spPr>
            <a:xfrm>
              <a:off x="3788375" y="3162150"/>
              <a:ext cx="359400" cy="400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Google Shape;302;g117ea89973e_0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25" y="1743950"/>
            <a:ext cx="3282350" cy="11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17ea89973e_0_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0075" y="1778500"/>
            <a:ext cx="4402325" cy="10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17ea89973e_0_274"/>
          <p:cNvSpPr txBox="1"/>
          <p:nvPr>
            <p:ph type="ctrTitle"/>
          </p:nvPr>
        </p:nvSpPr>
        <p:spPr>
          <a:xfrm>
            <a:off x="424025" y="3204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</a:rPr>
              <a:t>Análisis exploratorio de los datos - Fusión de Datasets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7ea89973e_0_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Análisis exploratorio de los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g117ea89973e_0_286"/>
          <p:cNvSpPr txBox="1"/>
          <p:nvPr>
            <p:ph idx="1" type="body"/>
          </p:nvPr>
        </p:nvSpPr>
        <p:spPr>
          <a:xfrm>
            <a:off x="3601200" y="1152475"/>
            <a:ext cx="52311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lt1"/>
                </a:solidFill>
              </a:rPr>
              <a:t>Identificación de variables existentes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311" name="Google Shape;311;g117ea89973e_0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00" y="1017725"/>
            <a:ext cx="298828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17ea89973e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47" y="2362175"/>
            <a:ext cx="5429016" cy="7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17ea89973e_0_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662" y="3810050"/>
            <a:ext cx="539217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17ea89973e_0_286"/>
          <p:cNvSpPr txBox="1"/>
          <p:nvPr/>
        </p:nvSpPr>
        <p:spPr>
          <a:xfrm>
            <a:off x="3721000" y="1879200"/>
            <a:ext cx="24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Locales diferentes existentes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g117ea89973e_0_286"/>
          <p:cNvSpPr txBox="1"/>
          <p:nvPr/>
        </p:nvSpPr>
        <p:spPr>
          <a:xfrm>
            <a:off x="3721000" y="3316700"/>
            <a:ext cx="31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Rango de fecha del dataset completo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ea89973e_0_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Análisis exploratorio de los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g117ea89973e_0_2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Identificación de datos duplicados o con coincidencias, siendo tratadas luego en la preparación de datos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g117ea89973e_0_296"/>
          <p:cNvPicPr preferRelativeResize="0"/>
          <p:nvPr/>
        </p:nvPicPr>
        <p:blipFill rotWithShape="1">
          <a:blip r:embed="rId4">
            <a:alphaModFix/>
          </a:blip>
          <a:srcRect b="0" l="3891" r="18595" t="0"/>
          <a:stretch/>
        </p:blipFill>
        <p:spPr>
          <a:xfrm>
            <a:off x="311700" y="2196238"/>
            <a:ext cx="8414448" cy="1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7ea89973e_0_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Análisis exploratorio de los datos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17ea89973e_0_302"/>
          <p:cNvSpPr txBox="1"/>
          <p:nvPr>
            <p:ph idx="1" type="body"/>
          </p:nvPr>
        </p:nvSpPr>
        <p:spPr>
          <a:xfrm>
            <a:off x="364100" y="2080850"/>
            <a:ext cx="34692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Se analizan los productos de cada tienda con el fin de poder verificar si cuentan con la data suficiente de sus ventas diarias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g117ea89973e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37" y="2939675"/>
            <a:ext cx="3697101" cy="1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7ea89973e_0_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300" y="942077"/>
            <a:ext cx="3798175" cy="19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ea89973e_0_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Análisis exploratorio de los datos - Productos TOP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7ea89973e_0_309"/>
          <p:cNvSpPr txBox="1"/>
          <p:nvPr>
            <p:ph idx="1" type="body"/>
          </p:nvPr>
        </p:nvSpPr>
        <p:spPr>
          <a:xfrm>
            <a:off x="311700" y="1152475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s">
                <a:solidFill>
                  <a:schemeClr val="lt1"/>
                </a:solidFill>
              </a:rPr>
              <a:t>Se analizó los productos de cada tienda según tres criterios: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g117ea89973e_0_309"/>
          <p:cNvSpPr txBox="1"/>
          <p:nvPr/>
        </p:nvSpPr>
        <p:spPr>
          <a:xfrm>
            <a:off x="479150" y="1537375"/>
            <a:ext cx="840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DÍAS TOT. VENDIDOS			CANTIDADES TOT. VENDIDAS 	</a:t>
            </a:r>
            <a:r>
              <a:rPr b="1" lang="es" sz="1300">
                <a:solidFill>
                  <a:schemeClr val="lt1"/>
                </a:solidFill>
              </a:rPr>
              <a:t>	</a:t>
            </a:r>
            <a:r>
              <a:rPr b="1" lang="es" sz="1300">
                <a:solidFill>
                  <a:schemeClr val="lt1"/>
                </a:solidFill>
              </a:rPr>
              <a:t>DINERO TOT. RECAUDADO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338" name="Google Shape;338;g117ea89973e_0_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00" y="1922275"/>
            <a:ext cx="1983315" cy="27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7ea89973e_0_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440" y="1922275"/>
            <a:ext cx="1957724" cy="27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17ea89973e_0_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7039" y="1922275"/>
            <a:ext cx="1979004" cy="2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17ea89973e_0_309"/>
          <p:cNvSpPr txBox="1"/>
          <p:nvPr/>
        </p:nvSpPr>
        <p:spPr>
          <a:xfrm>
            <a:off x="414450" y="4676525"/>
            <a:ext cx="32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5014038 : TOMATE LARGA VIDA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7ea89973e_0_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Preparación de los datos - Selección de productos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17ea89973e_0_319"/>
          <p:cNvSpPr txBox="1"/>
          <p:nvPr>
            <p:ph idx="1" type="body"/>
          </p:nvPr>
        </p:nvSpPr>
        <p:spPr>
          <a:xfrm>
            <a:off x="3990500" y="2372825"/>
            <a:ext cx="42750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Ya evaluado los días que aparecen los diferentes productos, los productos con pocos días son eliminados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8" name="Google Shape;348;g117ea89973e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875" y="1263850"/>
            <a:ext cx="1072122" cy="32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7ea89973e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100" y="1263850"/>
            <a:ext cx="1117005" cy="32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17ea89973e_0_319"/>
          <p:cNvSpPr/>
          <p:nvPr/>
        </p:nvSpPr>
        <p:spPr>
          <a:xfrm>
            <a:off x="583975" y="3174450"/>
            <a:ext cx="3077100" cy="140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7ea89973e_0_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Preparación de los datos - Imputación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g117ea89973e_0_327"/>
          <p:cNvSpPr txBox="1"/>
          <p:nvPr>
            <p:ph idx="1" type="body"/>
          </p:nvPr>
        </p:nvSpPr>
        <p:spPr>
          <a:xfrm>
            <a:off x="441725" y="1152475"/>
            <a:ext cx="839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>
                <a:solidFill>
                  <a:schemeClr val="lt1"/>
                </a:solidFill>
              </a:rPr>
              <a:t>Filtrado por Tienda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>
                <a:solidFill>
                  <a:schemeClr val="lt1"/>
                </a:solidFill>
              </a:rPr>
              <a:t>Verificado y completado con el rango de fechas por producto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>
                <a:solidFill>
                  <a:schemeClr val="lt1"/>
                </a:solidFill>
              </a:rPr>
              <a:t>Detectando datos nulos de cada producto, considerando que ese día no se tiene datos es porque no hubo ventas o estuvo fuera de temporada, entonces se reemplazó por ceros.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7" name="Google Shape;357;g117ea89973e_0_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63" y="2766399"/>
            <a:ext cx="8150575" cy="2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5575" y="534300"/>
            <a:ext cx="2037450" cy="20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1088274" y="534300"/>
            <a:ext cx="2369092" cy="40749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B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"/>
          <p:cNvPicPr preferRelativeResize="0"/>
          <p:nvPr/>
        </p:nvPicPr>
        <p:blipFill rotWithShape="1">
          <a:blip r:embed="rId4">
            <a:alphaModFix/>
          </a:blip>
          <a:srcRect b="30415" l="0" r="7130" t="0"/>
          <a:stretch/>
        </p:blipFill>
        <p:spPr>
          <a:xfrm>
            <a:off x="1088275" y="2571750"/>
            <a:ext cx="4074750" cy="203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>
            <p:ph type="title"/>
          </p:nvPr>
        </p:nvSpPr>
        <p:spPr>
          <a:xfrm>
            <a:off x="5672138" y="2571900"/>
            <a:ext cx="3256233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3600">
                <a:solidFill>
                  <a:schemeClr val="lt1"/>
                </a:solidFill>
              </a:rPr>
              <a:t>Integrantes:</a:t>
            </a:r>
            <a:endParaRPr sz="3600">
              <a:solidFill>
                <a:srgbClr val="90CCFA"/>
              </a:solidFill>
            </a:endParaRPr>
          </a:p>
        </p:txBody>
      </p:sp>
      <p:sp>
        <p:nvSpPr>
          <p:cNvPr id="140" name="Google Shape;140;p2"/>
          <p:cNvSpPr txBox="1"/>
          <p:nvPr>
            <p:ph idx="1" type="subTitle"/>
          </p:nvPr>
        </p:nvSpPr>
        <p:spPr>
          <a:xfrm>
            <a:off x="1088274" y="988275"/>
            <a:ext cx="2415813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050">
                <a:latin typeface="Montserrat"/>
                <a:ea typeface="Montserrat"/>
                <a:cs typeface="Montserrat"/>
                <a:sym typeface="Montserrat"/>
              </a:rPr>
              <a:t>Jessenia Villar Flores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050">
                <a:latin typeface="Montserrat"/>
                <a:ea typeface="Montserrat"/>
                <a:cs typeface="Montserrat"/>
                <a:sym typeface="Montserrat"/>
              </a:rPr>
              <a:t>Juan Pablo Acedo Ten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050">
                <a:latin typeface="Montserrat"/>
                <a:ea typeface="Montserrat"/>
                <a:cs typeface="Montserrat"/>
                <a:sym typeface="Montserrat"/>
              </a:rPr>
              <a:t>Juan Carlos Tovar Galarreta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050">
                <a:latin typeface="Montserrat"/>
                <a:ea typeface="Montserrat"/>
                <a:cs typeface="Montserrat"/>
                <a:sym typeface="Montserrat"/>
              </a:rPr>
              <a:t>Kandy Flor Casio Ventura</a:t>
            </a:r>
            <a:endParaRPr sz="10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MC Perú | BIG DATA | MACHINE LEARNING | DATA SCIENCE" id="141" name="Google Shape;14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CCFA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7eb701778_7_0"/>
          <p:cNvSpPr txBox="1"/>
          <p:nvPr>
            <p:ph type="title"/>
          </p:nvPr>
        </p:nvSpPr>
        <p:spPr>
          <a:xfrm>
            <a:off x="311700" y="24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Preparación de los datos - Tratamiento</a:t>
            </a:r>
            <a:endParaRPr/>
          </a:p>
        </p:txBody>
      </p:sp>
      <p:sp>
        <p:nvSpPr>
          <p:cNvPr id="363" name="Google Shape;363;g117eb701778_7_0"/>
          <p:cNvSpPr txBox="1"/>
          <p:nvPr>
            <p:ph idx="1" type="body"/>
          </p:nvPr>
        </p:nvSpPr>
        <p:spPr>
          <a:xfrm>
            <a:off x="376800" y="936625"/>
            <a:ext cx="839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aplicó imputación paramétrica.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One hot encoding a los datos del tipo categórico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( Algunas columnas tipo categórico, presentaron diversidad de clases)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target presentó más cantidad acumulada en algunas clases , por lo que se usó la técnica de componentes principales ( PCA).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g117eb701778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50" y="3062250"/>
            <a:ext cx="6837501" cy="1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7ea89973e_0_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Preparación de los datos - Train,Test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0" name="Google Shape;370;g117ea89973e_0_333"/>
          <p:cNvSpPr txBox="1"/>
          <p:nvPr>
            <p:ph idx="1" type="body"/>
          </p:nvPr>
        </p:nvSpPr>
        <p:spPr>
          <a:xfrm>
            <a:off x="139500" y="1908650"/>
            <a:ext cx="29301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s">
                <a:solidFill>
                  <a:schemeClr val="lt1"/>
                </a:solidFill>
              </a:rPr>
              <a:t>Para el agrupamiento de datos se decidió dejar como test los últimos tres meses de dataset.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s">
                <a:solidFill>
                  <a:schemeClr val="lt1"/>
                </a:solidFill>
              </a:rPr>
              <a:t>Los datos tanto de train como test, se re-</a:t>
            </a:r>
            <a:r>
              <a:rPr lang="es">
                <a:solidFill>
                  <a:schemeClr val="lt1"/>
                </a:solidFill>
              </a:rPr>
              <a:t>escalan</a:t>
            </a:r>
            <a:r>
              <a:rPr lang="es">
                <a:solidFill>
                  <a:schemeClr val="lt1"/>
                </a:solidFill>
              </a:rPr>
              <a:t> para luego entrenar los modelo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1" name="Google Shape;371;g117ea89973e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075" y="1664250"/>
            <a:ext cx="5687199" cy="22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17ea89973e_0_333"/>
          <p:cNvSpPr txBox="1"/>
          <p:nvPr/>
        </p:nvSpPr>
        <p:spPr>
          <a:xfrm>
            <a:off x="5023675" y="4140250"/>
            <a:ext cx="38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Train 				      Test					</a:t>
            </a:r>
            <a:endParaRPr/>
          </a:p>
        </p:txBody>
      </p:sp>
      <p:sp>
        <p:nvSpPr>
          <p:cNvPr id="373" name="Google Shape;373;g117ea89973e_0_333"/>
          <p:cNvSpPr/>
          <p:nvPr/>
        </p:nvSpPr>
        <p:spPr>
          <a:xfrm flipH="1" rot="10800000">
            <a:off x="3488900" y="3706025"/>
            <a:ext cx="4619400" cy="479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17ea89973e_0_333"/>
          <p:cNvSpPr/>
          <p:nvPr/>
        </p:nvSpPr>
        <p:spPr>
          <a:xfrm flipH="1" rot="10800000">
            <a:off x="8070875" y="3705925"/>
            <a:ext cx="636300" cy="396900"/>
          </a:xfrm>
          <a:prstGeom prst="blockArc">
            <a:avLst>
              <a:gd fmla="val 11672589" name="adj1"/>
              <a:gd fmla="val 21241564" name="adj2"/>
              <a:gd fmla="val 10362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7ea89973e_0_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Modelamiento y Evaluación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17ea89973e_0_342"/>
          <p:cNvSpPr txBox="1"/>
          <p:nvPr>
            <p:ph idx="1" type="body"/>
          </p:nvPr>
        </p:nvSpPr>
        <p:spPr>
          <a:xfrm>
            <a:off x="311700" y="1152475"/>
            <a:ext cx="8520600" cy="3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 aplicará: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</a:rPr>
              <a:t>. </a:t>
            </a:r>
            <a:r>
              <a:rPr lang="es" sz="1600">
                <a:solidFill>
                  <a:schemeClr val="lt1"/>
                </a:solidFill>
              </a:rPr>
              <a:t>Red Neuronal LSTM		</a:t>
            </a:r>
            <a:r>
              <a:rPr b="1" lang="es" sz="2100">
                <a:solidFill>
                  <a:schemeClr val="lt1"/>
                </a:solidFill>
              </a:rPr>
              <a:t>. </a:t>
            </a:r>
            <a:r>
              <a:rPr lang="es" sz="1600">
                <a:solidFill>
                  <a:schemeClr val="lt1"/>
                </a:solidFill>
              </a:rPr>
              <a:t>Media Móvil			</a:t>
            </a:r>
            <a:r>
              <a:rPr b="1" lang="es" sz="2100">
                <a:solidFill>
                  <a:schemeClr val="lt1"/>
                </a:solidFill>
              </a:rPr>
              <a:t>. </a:t>
            </a:r>
            <a:r>
              <a:rPr lang="es" sz="1600">
                <a:solidFill>
                  <a:schemeClr val="lt1"/>
                </a:solidFill>
              </a:rPr>
              <a:t>LightGBM			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</a:rPr>
              <a:t>. </a:t>
            </a:r>
            <a:r>
              <a:rPr lang="es" sz="1600">
                <a:solidFill>
                  <a:schemeClr val="lt1"/>
                </a:solidFill>
              </a:rPr>
              <a:t>SVM					</a:t>
            </a:r>
            <a:r>
              <a:rPr b="1" lang="es" sz="2100">
                <a:solidFill>
                  <a:schemeClr val="lt1"/>
                </a:solidFill>
              </a:rPr>
              <a:t>. </a:t>
            </a:r>
            <a:r>
              <a:rPr lang="es" sz="1600">
                <a:solidFill>
                  <a:schemeClr val="lt1"/>
                </a:solidFill>
              </a:rPr>
              <a:t>XGBoost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Técnicas de Medición del error para la predicción:</a:t>
            </a:r>
            <a:endParaRPr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MAPE				sMAPE				Forecast Bias %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g117ea89973e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50" y="3943250"/>
            <a:ext cx="1830175" cy="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7ea89973e_0_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826" y="3943250"/>
            <a:ext cx="1930323" cy="5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17ea89973e_0_342"/>
          <p:cNvSpPr txBox="1"/>
          <p:nvPr/>
        </p:nvSpPr>
        <p:spPr>
          <a:xfrm>
            <a:off x="5837450" y="3943250"/>
            <a:ext cx="19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(Forecast/Actual)*100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7ea89973e_0_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Modelamiento y Evaluación - Pruebas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17ea89973e_0_350"/>
          <p:cNvSpPr txBox="1"/>
          <p:nvPr>
            <p:ph idx="1" type="body"/>
          </p:nvPr>
        </p:nvSpPr>
        <p:spPr>
          <a:xfrm>
            <a:off x="5570250" y="1017725"/>
            <a:ext cx="3309300" cy="4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vendidas</a:t>
            </a: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real: 9892.854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</a:t>
            </a: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predicho por lstm: 9819.12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MAPE por lstm: 159.68723811031646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sMAPE por lstm: 27.67270521371256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F. BIAS por lstm: 99.25467531601599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predicho por media: 10017.166142857142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MAPE por media: 161.3467102925585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sMAPE por media: 28.180407233571636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F. BIAS por media: 101.2565852367491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predicho por LightGBM: 10519.321012777998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MAPE por LightGBM: 87.27567094486102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sMAPE por LightGBM: 3360.781827053626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 BIAS por LightGBM: 106.33252055249172</a:t>
            </a:r>
            <a:endParaRPr b="1" sz="786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0" name="Google Shape;390;g117ea89973e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0" y="966978"/>
            <a:ext cx="5173450" cy="18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7ea89973e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75" y="2340500"/>
            <a:ext cx="5106074" cy="129147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17ea89973e_0_350"/>
          <p:cNvSpPr txBox="1"/>
          <p:nvPr/>
        </p:nvSpPr>
        <p:spPr>
          <a:xfrm>
            <a:off x="696275" y="1167950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LSTM</a:t>
            </a:r>
            <a:endParaRPr/>
          </a:p>
        </p:txBody>
      </p:sp>
      <p:sp>
        <p:nvSpPr>
          <p:cNvPr id="393" name="Google Shape;393;g117ea89973e_0_350"/>
          <p:cNvSpPr txBox="1"/>
          <p:nvPr/>
        </p:nvSpPr>
        <p:spPr>
          <a:xfrm>
            <a:off x="625175" y="2340500"/>
            <a:ext cx="130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MÓVIL</a:t>
            </a:r>
            <a:endParaRPr/>
          </a:p>
        </p:txBody>
      </p:sp>
      <p:sp>
        <p:nvSpPr>
          <p:cNvPr id="394" name="Google Shape;394;g117ea89973e_0_350"/>
          <p:cNvSpPr txBox="1"/>
          <p:nvPr/>
        </p:nvSpPr>
        <p:spPr>
          <a:xfrm>
            <a:off x="6139200" y="692400"/>
            <a:ext cx="14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5014038 - 110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95" name="Google Shape;395;g117ea89973e_0_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900" y="3631975"/>
            <a:ext cx="5173450" cy="1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17ea89973e_0_350"/>
          <p:cNvSpPr txBox="1"/>
          <p:nvPr/>
        </p:nvSpPr>
        <p:spPr>
          <a:xfrm>
            <a:off x="625175" y="3548425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LightGBM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eb701778_1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Modelamiento y Evaluación - Pruebas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17eb701778_1_17"/>
          <p:cNvSpPr txBox="1"/>
          <p:nvPr>
            <p:ph idx="1" type="body"/>
          </p:nvPr>
        </p:nvSpPr>
        <p:spPr>
          <a:xfrm>
            <a:off x="5570250" y="1152475"/>
            <a:ext cx="33093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vendidas</a:t>
            </a: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real: 9892.854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</a:t>
            </a: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predicho por svm: 9610.423736129025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MAPE por svm: 45.41491092356747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sMAPE por svm: 3277.4067590663294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 BIAS por svm: 97.14510833910037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786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Cantidades </a:t>
            </a: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predicho por XGBoost: 10014.139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MAPE por XGBoost: 38.23819282387476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sMAPE por XGBoost: 3360.781827053626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 BIAS por XGBoost: 101.22598263226163</a:t>
            </a:r>
            <a:endParaRPr b="1"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g117eb701778_1_17"/>
          <p:cNvSpPr txBox="1"/>
          <p:nvPr/>
        </p:nvSpPr>
        <p:spPr>
          <a:xfrm>
            <a:off x="6244075" y="801100"/>
            <a:ext cx="14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5014038 - 110</a:t>
            </a:r>
            <a:endParaRPr/>
          </a:p>
        </p:txBody>
      </p:sp>
      <p:pic>
        <p:nvPicPr>
          <p:cNvPr id="404" name="Google Shape;404;g117eb701778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75" y="1287250"/>
            <a:ext cx="5106075" cy="16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17eb701778_1_17"/>
          <p:cNvSpPr txBox="1"/>
          <p:nvPr/>
        </p:nvSpPr>
        <p:spPr>
          <a:xfrm>
            <a:off x="696275" y="1167950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SVM</a:t>
            </a:r>
            <a:endParaRPr/>
          </a:p>
        </p:txBody>
      </p:sp>
      <p:pic>
        <p:nvPicPr>
          <p:cNvPr id="406" name="Google Shape;406;g117eb701778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56100"/>
            <a:ext cx="5053651" cy="18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17eb701778_1_17"/>
          <p:cNvSpPr txBox="1"/>
          <p:nvPr/>
        </p:nvSpPr>
        <p:spPr>
          <a:xfrm>
            <a:off x="625175" y="2922575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XGBoost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7ea89973e_0_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Modelamiento y Evaluación - Pruebas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17ea89973e_0_359"/>
          <p:cNvSpPr txBox="1"/>
          <p:nvPr>
            <p:ph idx="1" type="body"/>
          </p:nvPr>
        </p:nvSpPr>
        <p:spPr>
          <a:xfrm>
            <a:off x="2613025" y="1017725"/>
            <a:ext cx="35814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Tabla con métricas obtenidas </a:t>
            </a:r>
            <a:endParaRPr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14" name="Google Shape;414;g117ea89973e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00" y="1409725"/>
            <a:ext cx="8245827" cy="34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17ea89973e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17ea89973e_1_15"/>
          <p:cNvSpPr txBox="1"/>
          <p:nvPr/>
        </p:nvSpPr>
        <p:spPr>
          <a:xfrm>
            <a:off x="1420325" y="411988"/>
            <a:ext cx="510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➢"/>
            </a:pPr>
            <a:r>
              <a:rPr b="1" lang="es" sz="1500">
                <a:solidFill>
                  <a:schemeClr val="lt1"/>
                </a:solidFill>
              </a:rPr>
              <a:t>Previsión de cantidades en stock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421" name="Google Shape;421;g117ea89973e_1_15"/>
          <p:cNvSpPr/>
          <p:nvPr/>
        </p:nvSpPr>
        <p:spPr>
          <a:xfrm>
            <a:off x="0" y="356925"/>
            <a:ext cx="91440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g117ea89973e_1_15"/>
          <p:cNvGrpSpPr/>
          <p:nvPr/>
        </p:nvGrpSpPr>
        <p:grpSpPr>
          <a:xfrm>
            <a:off x="3639350" y="2293213"/>
            <a:ext cx="4893600" cy="2247300"/>
            <a:chOff x="873300" y="1916800"/>
            <a:chExt cx="4893600" cy="2247300"/>
          </a:xfrm>
        </p:grpSpPr>
        <p:sp>
          <p:nvSpPr>
            <p:cNvPr id="423" name="Google Shape;423;g117ea89973e_1_15"/>
            <p:cNvSpPr/>
            <p:nvPr/>
          </p:nvSpPr>
          <p:spPr>
            <a:xfrm>
              <a:off x="873300" y="1916800"/>
              <a:ext cx="4893600" cy="224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g117ea89973e_1_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3300" y="1971275"/>
              <a:ext cx="4893550" cy="2192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g117ea89973e_1_15"/>
          <p:cNvSpPr txBox="1"/>
          <p:nvPr/>
        </p:nvSpPr>
        <p:spPr>
          <a:xfrm>
            <a:off x="86225" y="1281213"/>
            <a:ext cx="17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Seleccione país</a:t>
            </a:r>
            <a:endParaRPr sz="13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426" name="Google Shape;426;g117ea89973e_1_15"/>
          <p:cNvSpPr/>
          <p:nvPr/>
        </p:nvSpPr>
        <p:spPr>
          <a:xfrm>
            <a:off x="777850" y="7400"/>
            <a:ext cx="8366100" cy="20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https://www.roggus.com/stock-predicciones</a:t>
            </a:r>
            <a:endParaRPr sz="1200"/>
          </a:p>
        </p:txBody>
      </p:sp>
      <p:sp>
        <p:nvSpPr>
          <p:cNvPr id="427" name="Google Shape;427;g117ea89973e_1_15"/>
          <p:cNvSpPr/>
          <p:nvPr/>
        </p:nvSpPr>
        <p:spPr>
          <a:xfrm>
            <a:off x="0" y="845650"/>
            <a:ext cx="91440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g117ea89973e_1_15"/>
          <p:cNvPicPr preferRelativeResize="0"/>
          <p:nvPr/>
        </p:nvPicPr>
        <p:blipFill rotWithShape="1">
          <a:blip r:embed="rId5">
            <a:alphaModFix/>
          </a:blip>
          <a:srcRect b="39163" l="7801" r="7402" t="39254"/>
          <a:stretch/>
        </p:blipFill>
        <p:spPr>
          <a:xfrm>
            <a:off x="8501388" y="0"/>
            <a:ext cx="643875" cy="2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7ea89973e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400"/>
            <a:ext cx="777860" cy="2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7ea89973e_1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00" y="474877"/>
            <a:ext cx="1321760" cy="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17ea89973e_1_15"/>
          <p:cNvSpPr/>
          <p:nvPr/>
        </p:nvSpPr>
        <p:spPr>
          <a:xfrm>
            <a:off x="555050" y="1641900"/>
            <a:ext cx="325500" cy="28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g117ea89973e_1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013" y="1684950"/>
            <a:ext cx="305585" cy="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17ea89973e_1_15"/>
          <p:cNvSpPr/>
          <p:nvPr/>
        </p:nvSpPr>
        <p:spPr>
          <a:xfrm>
            <a:off x="880550" y="1641900"/>
            <a:ext cx="325500" cy="28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17ea89973e_1_15"/>
          <p:cNvSpPr txBox="1"/>
          <p:nvPr/>
        </p:nvSpPr>
        <p:spPr>
          <a:xfrm>
            <a:off x="68800" y="2064763"/>
            <a:ext cx="17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Seleccione locales</a:t>
            </a:r>
            <a:endParaRPr sz="13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435" name="Google Shape;435;g117ea89973e_1_15"/>
          <p:cNvSpPr txBox="1"/>
          <p:nvPr/>
        </p:nvSpPr>
        <p:spPr>
          <a:xfrm>
            <a:off x="68800" y="3631875"/>
            <a:ext cx="209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Seleccione productos</a:t>
            </a:r>
            <a:endParaRPr sz="13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436" name="Google Shape;436;g117ea89973e_1_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9400" y="2195075"/>
            <a:ext cx="714158" cy="13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17ea89973e_1_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1701" y="3785675"/>
            <a:ext cx="918171" cy="12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17ea89973e_1_15"/>
          <p:cNvSpPr/>
          <p:nvPr/>
        </p:nvSpPr>
        <p:spPr>
          <a:xfrm>
            <a:off x="3049100" y="984300"/>
            <a:ext cx="14700" cy="40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17ea89973e_1_15"/>
          <p:cNvSpPr/>
          <p:nvPr/>
        </p:nvSpPr>
        <p:spPr>
          <a:xfrm>
            <a:off x="51800" y="1243775"/>
            <a:ext cx="29160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17ea89973e_1_15"/>
          <p:cNvSpPr txBox="1"/>
          <p:nvPr/>
        </p:nvSpPr>
        <p:spPr>
          <a:xfrm>
            <a:off x="148850" y="892938"/>
            <a:ext cx="272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Configuremos </a:t>
            </a:r>
            <a:r>
              <a:rPr b="1" lang="es" sz="1500">
                <a:solidFill>
                  <a:schemeClr val="lt1"/>
                </a:solidFill>
              </a:rPr>
              <a:t>parámetros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441" name="Google Shape;441;g117ea89973e_1_15"/>
          <p:cNvSpPr/>
          <p:nvPr/>
        </p:nvSpPr>
        <p:spPr>
          <a:xfrm>
            <a:off x="5181600" y="1245375"/>
            <a:ext cx="20922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17ea89973e_1_15"/>
          <p:cNvSpPr txBox="1"/>
          <p:nvPr/>
        </p:nvSpPr>
        <p:spPr>
          <a:xfrm>
            <a:off x="4897975" y="902300"/>
            <a:ext cx="272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Proyectemos stock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443" name="Google Shape;443;g117ea89973e_1_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9350" y="1862163"/>
            <a:ext cx="1096519" cy="3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17ea89973e_1_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4875" y="4632052"/>
            <a:ext cx="1096525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17ea89973e_1_15"/>
          <p:cNvPicPr preferRelativeResize="0"/>
          <p:nvPr/>
        </p:nvPicPr>
        <p:blipFill rotWithShape="1">
          <a:blip r:embed="rId13">
            <a:alphaModFix/>
          </a:blip>
          <a:srcRect b="0" l="0" r="0" t="61811"/>
          <a:stretch/>
        </p:blipFill>
        <p:spPr>
          <a:xfrm>
            <a:off x="6898300" y="1391400"/>
            <a:ext cx="18564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17ea89973e_1_15"/>
          <p:cNvSpPr txBox="1"/>
          <p:nvPr/>
        </p:nvSpPr>
        <p:spPr>
          <a:xfrm>
            <a:off x="4316975" y="1391388"/>
            <a:ext cx="264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Seleccione intervalo de tiempo</a:t>
            </a:r>
            <a:endParaRPr sz="13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447" name="Google Shape;447;g117ea89973e_1_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0500" y="1677550"/>
            <a:ext cx="305575" cy="2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7eb701778_1_42"/>
          <p:cNvSpPr/>
          <p:nvPr/>
        </p:nvSpPr>
        <p:spPr>
          <a:xfrm>
            <a:off x="789075" y="1108075"/>
            <a:ext cx="4811100" cy="29883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3" name="Google Shape;453;g117eb701778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75" y="1162825"/>
            <a:ext cx="4811101" cy="29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17eb701778_1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Propuesta de valor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g117eb701778_1_42"/>
          <p:cNvSpPr txBox="1"/>
          <p:nvPr>
            <p:ph idx="1" type="body"/>
          </p:nvPr>
        </p:nvSpPr>
        <p:spPr>
          <a:xfrm>
            <a:off x="5757375" y="1272275"/>
            <a:ext cx="30660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 DE MES</a:t>
            </a:r>
            <a:endParaRPr b="1"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Final =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1333.395 (kg)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Venta realizada último día = 87.62</a:t>
            </a: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(kg)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Venta predicha último día = 100(kg) .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Diferencia Real (</a:t>
            </a: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Stock-Ventas </a:t>
            </a: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= 1245.775</a:t>
            </a:r>
            <a:r>
              <a:rPr lang="es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(kg)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g117eb701778_1_42"/>
          <p:cNvSpPr txBox="1"/>
          <p:nvPr/>
        </p:nvSpPr>
        <p:spPr>
          <a:xfrm>
            <a:off x="953500" y="4096350"/>
            <a:ext cx="32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5014038 : TOMATE LARGA VIDA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57" name="Google Shape;457;g117eb701778_1_42"/>
          <p:cNvSpPr/>
          <p:nvPr/>
        </p:nvSpPr>
        <p:spPr>
          <a:xfrm>
            <a:off x="2852500" y="2889925"/>
            <a:ext cx="2672786" cy="288200"/>
          </a:xfrm>
          <a:custGeom>
            <a:rect b="b" l="l" r="r" t="t"/>
            <a:pathLst>
              <a:path extrusionOk="0" h="11528" w="121587">
                <a:moveTo>
                  <a:pt x="0" y="0"/>
                </a:moveTo>
                <a:cubicBezTo>
                  <a:pt x="8136" y="1897"/>
                  <a:pt x="28550" y="10382"/>
                  <a:pt x="48814" y="11380"/>
                </a:cubicBezTo>
                <a:cubicBezTo>
                  <a:pt x="69079" y="12378"/>
                  <a:pt x="109458" y="6888"/>
                  <a:pt x="121587" y="599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d2789ddba9_0_59"/>
          <p:cNvPicPr preferRelativeResize="0"/>
          <p:nvPr/>
        </p:nvPicPr>
        <p:blipFill rotWithShape="1">
          <a:blip r:embed="rId3">
            <a:alphaModFix/>
          </a:blip>
          <a:srcRect b="8942" l="0" r="0" t="8942"/>
          <a:stretch/>
        </p:blipFill>
        <p:spPr>
          <a:xfrm>
            <a:off x="3125575" y="2571900"/>
            <a:ext cx="2037297" cy="2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d2789ddba9_0_59"/>
          <p:cNvSpPr txBox="1"/>
          <p:nvPr>
            <p:ph idx="2" type="subTitle"/>
          </p:nvPr>
        </p:nvSpPr>
        <p:spPr>
          <a:xfrm>
            <a:off x="3139225" y="494250"/>
            <a:ext cx="2037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Los rubros de Golosinas (0,02%) y Artículos de escritorio (0,04%) tienen ventas menores.</a:t>
            </a:r>
            <a:endParaRPr sz="600"/>
          </a:p>
        </p:txBody>
      </p:sp>
      <p:sp>
        <p:nvSpPr>
          <p:cNvPr id="464" name="Google Shape;464;gd2789ddba9_0_59"/>
          <p:cNvSpPr txBox="1"/>
          <p:nvPr/>
        </p:nvSpPr>
        <p:spPr>
          <a:xfrm>
            <a:off x="5162871" y="2848106"/>
            <a:ext cx="38991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</a:pPr>
            <a:r>
              <a:rPr b="0" i="0" lang="es" sz="28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Conclusiones</a:t>
            </a:r>
            <a:endParaRPr b="0" i="0" sz="2000" u="none" cap="none" strike="noStrike">
              <a:solidFill>
                <a:srgbClr val="90CCFA"/>
              </a:solidFill>
              <a:highlight>
                <a:srgbClr val="FFFF00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5" name="Google Shape;465;gd2789ddba9_0_59"/>
          <p:cNvSpPr txBox="1"/>
          <p:nvPr/>
        </p:nvSpPr>
        <p:spPr>
          <a:xfrm>
            <a:off x="3079825" y="1679575"/>
            <a:ext cx="2069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locales de la La región de La Libertad (0,04%) son los que tienen menos ventas, se debe evaluar si deben permanecer locales en esta región.</a:t>
            </a:r>
            <a:endParaRPr b="0" i="0" sz="900" u="none" cap="none" strike="noStrike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466" name="Google Shape;466;gd2789ddba9_0_59"/>
          <p:cNvSpPr/>
          <p:nvPr/>
        </p:nvSpPr>
        <p:spPr>
          <a:xfrm>
            <a:off x="1087800" y="2431275"/>
            <a:ext cx="2037300" cy="2175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d2789ddba9_0_59"/>
          <p:cNvSpPr txBox="1"/>
          <p:nvPr/>
        </p:nvSpPr>
        <p:spPr>
          <a:xfrm>
            <a:off x="3132325" y="1030725"/>
            <a:ext cx="203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rubros de mayor venta son Alimentos y Bebidas (16%) y Vestir Mixto (12%) </a:t>
            </a:r>
            <a:endParaRPr b="0" i="0" sz="900" u="none" cap="none" strike="noStrike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468" name="Google Shape;468;gd2789ddba9_0_59"/>
          <p:cNvSpPr txBox="1"/>
          <p:nvPr/>
        </p:nvSpPr>
        <p:spPr>
          <a:xfrm>
            <a:off x="1069900" y="3986194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e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estima </a:t>
            </a: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reducir ….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d2789ddba9_0_59"/>
          <p:cNvSpPr txBox="1"/>
          <p:nvPr/>
        </p:nvSpPr>
        <p:spPr>
          <a:xfrm>
            <a:off x="1088275" y="2571750"/>
            <a:ext cx="203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ha determinado que el 20% de locales tiene la mayor cantidad de ventas.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gd2789ddba9_0_59"/>
          <p:cNvSpPr txBox="1"/>
          <p:nvPr/>
        </p:nvSpPr>
        <p:spPr>
          <a:xfrm>
            <a:off x="1088275" y="3336750"/>
            <a:ext cx="206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Mientras el 50% de locales tienen baja venta. 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gd2789ddba9_0_59"/>
          <p:cNvPicPr preferRelativeResize="0"/>
          <p:nvPr/>
        </p:nvPicPr>
        <p:blipFill rotWithShape="1">
          <a:blip r:embed="rId4">
            <a:alphaModFix/>
          </a:blip>
          <a:srcRect b="17891" l="0" r="0" t="0"/>
          <a:stretch/>
        </p:blipFill>
        <p:spPr>
          <a:xfrm>
            <a:off x="1088279" y="535000"/>
            <a:ext cx="2037297" cy="2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d2789ddba9_0_59"/>
          <p:cNvSpPr txBox="1"/>
          <p:nvPr>
            <p:ph idx="2" type="subTitle"/>
          </p:nvPr>
        </p:nvSpPr>
        <p:spPr>
          <a:xfrm>
            <a:off x="5557500" y="599050"/>
            <a:ext cx="203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Existen productos que por sus características un modelo general tendrá un peor desempeño; por ello s</a:t>
            </a:r>
            <a:r>
              <a:rPr lang="e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debe crear modelos acorde al producto y su local.</a:t>
            </a:r>
            <a:endParaRPr sz="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d2789ddba9_0_49"/>
          <p:cNvPicPr preferRelativeResize="0"/>
          <p:nvPr/>
        </p:nvPicPr>
        <p:blipFill rotWithShape="1">
          <a:blip r:embed="rId3">
            <a:alphaModFix/>
          </a:blip>
          <a:srcRect b="8942" l="0" r="0" t="8942"/>
          <a:stretch/>
        </p:blipFill>
        <p:spPr>
          <a:xfrm>
            <a:off x="3125575" y="2571900"/>
            <a:ext cx="2037297" cy="2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d2789ddba9_0_49"/>
          <p:cNvSpPr txBox="1"/>
          <p:nvPr/>
        </p:nvSpPr>
        <p:spPr>
          <a:xfrm>
            <a:off x="5208625" y="936629"/>
            <a:ext cx="3899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Montserrat ExtraBold"/>
              <a:buNone/>
            </a:pPr>
            <a:r>
              <a:rPr b="0" i="0" lang="es" sz="2800" u="none" cap="none" strike="noStrike">
                <a:solidFill>
                  <a:srgbClr val="EFEFE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Recomendaciones</a:t>
            </a:r>
            <a:endParaRPr b="0" i="0" sz="2000" u="none" cap="none" strike="noStrike">
              <a:solidFill>
                <a:srgbClr val="EFEFE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9" name="Google Shape;479;gd2789ddba9_0_49"/>
          <p:cNvSpPr/>
          <p:nvPr/>
        </p:nvSpPr>
        <p:spPr>
          <a:xfrm>
            <a:off x="1087800" y="2431275"/>
            <a:ext cx="2037300" cy="2175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d2789ddba9_0_49"/>
          <p:cNvSpPr txBox="1"/>
          <p:nvPr/>
        </p:nvSpPr>
        <p:spPr>
          <a:xfrm>
            <a:off x="1059725" y="3250550"/>
            <a:ext cx="2037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Aumentar la inversión en los locales que tiene</a:t>
            </a:r>
            <a:r>
              <a:rPr lang="es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mayores ventas.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d2789ddba9_0_49"/>
          <p:cNvSpPr txBox="1"/>
          <p:nvPr/>
        </p:nvSpPr>
        <p:spPr>
          <a:xfrm>
            <a:off x="1087800" y="3905350"/>
            <a:ext cx="2037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6510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Realizar benchmarking en las tiendas líderes en Retail en las Regiones donde se tiene menos venta.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gd2789ddba9_0_49"/>
          <p:cNvPicPr preferRelativeResize="0"/>
          <p:nvPr/>
        </p:nvPicPr>
        <p:blipFill rotWithShape="1">
          <a:blip r:embed="rId4">
            <a:alphaModFix/>
          </a:blip>
          <a:srcRect b="17891" l="0" r="0" t="0"/>
          <a:stretch/>
        </p:blipFill>
        <p:spPr>
          <a:xfrm>
            <a:off x="1088279" y="535000"/>
            <a:ext cx="2037297" cy="2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d2789ddba9_0_49"/>
          <p:cNvSpPr txBox="1"/>
          <p:nvPr/>
        </p:nvSpPr>
        <p:spPr>
          <a:xfrm>
            <a:off x="1088275" y="2457275"/>
            <a:ext cx="2037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s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Realizar evaluación a los locales de menores ventas para decidir si siguen funcionando o se deben impulsar.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gd2789ddba9_0_49"/>
          <p:cNvSpPr txBox="1"/>
          <p:nvPr>
            <p:ph idx="2" type="subTitle"/>
          </p:nvPr>
        </p:nvSpPr>
        <p:spPr>
          <a:xfrm>
            <a:off x="3034075" y="1413275"/>
            <a:ext cx="21288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Discriminar las predicciones </a:t>
            </a: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utilizando</a:t>
            </a: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 el modelo con mejores métricas (Forecasting bias y MAPE)</a:t>
            </a:r>
            <a:br>
              <a:rPr lang="es" sz="700">
                <a:solidFill>
                  <a:srgbClr val="90CCF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600"/>
          </a:p>
        </p:txBody>
      </p:sp>
      <p:sp>
        <p:nvSpPr>
          <p:cNvPr id="485" name="Google Shape;485;gd2789ddba9_0_49"/>
          <p:cNvSpPr txBox="1"/>
          <p:nvPr>
            <p:ph idx="2" type="subTitle"/>
          </p:nvPr>
        </p:nvSpPr>
        <p:spPr>
          <a:xfrm>
            <a:off x="3079825" y="535000"/>
            <a:ext cx="21288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Los productos con </a:t>
            </a: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escasos</a:t>
            </a:r>
            <a:r>
              <a:rPr lang="es" sz="900">
                <a:latin typeface="Montserrat"/>
                <a:ea typeface="Montserrat"/>
                <a:cs typeface="Montserrat"/>
                <a:sym typeface="Montserrat"/>
              </a:rPr>
              <a:t> datos, se podrían promocionar en un local específico, con el fin de poder obtener un histórico, en caso se desee implementar su venta.</a:t>
            </a:r>
            <a:br>
              <a:rPr lang="es" sz="700">
                <a:solidFill>
                  <a:srgbClr val="90CCF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600"/>
          </a:p>
        </p:txBody>
      </p:sp>
      <p:sp>
        <p:nvSpPr>
          <p:cNvPr id="486" name="Google Shape;486;gd2789ddba9_0_49"/>
          <p:cNvSpPr txBox="1"/>
          <p:nvPr>
            <p:ph idx="2" type="subTitle"/>
          </p:nvPr>
        </p:nvSpPr>
        <p:spPr>
          <a:xfrm>
            <a:off x="5163350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mejorar la predicción de aquellos productos que tienen alta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estacionalidad y ruido,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recomienda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generar un 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s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segmentación como el RFM para luego realizar modelos por segmento.</a:t>
            </a:r>
            <a:br>
              <a:rPr lang="e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7ea89973e_1_3"/>
          <p:cNvSpPr txBox="1"/>
          <p:nvPr/>
        </p:nvSpPr>
        <p:spPr>
          <a:xfrm>
            <a:off x="1864975" y="969500"/>
            <a:ext cx="4758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Datos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Objetivos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Dimensiones</a:t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 Light"/>
              <a:buChar char="●"/>
            </a:pPr>
            <a:r>
              <a:rPr lang="es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Medidas</a:t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 Light"/>
              <a:buChar char="●"/>
            </a:pPr>
            <a:r>
              <a:rPr lang="es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Modelo de datos</a:t>
            </a:r>
            <a:endParaRPr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Metodología: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○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Entendimiento del negocio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○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Entendimiento de los datos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○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Preparación</a:t>
            </a: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 de los datos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○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Modelamiento y Evaluación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○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Despliegue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Propuesta de valor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Conclusiones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ectral Light"/>
              <a:buChar char="●"/>
            </a:pPr>
            <a:r>
              <a:rPr lang="es">
                <a:latin typeface="Spectral Light"/>
                <a:ea typeface="Spectral Light"/>
                <a:cs typeface="Spectral Light"/>
                <a:sym typeface="Spectral Light"/>
              </a:rPr>
              <a:t>Recomendaciones</a:t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47" name="Google Shape;147;g117ea89973e_1_3"/>
          <p:cNvSpPr txBox="1"/>
          <p:nvPr>
            <p:ph type="ctrTitle"/>
          </p:nvPr>
        </p:nvSpPr>
        <p:spPr>
          <a:xfrm>
            <a:off x="1272925" y="324525"/>
            <a:ext cx="2748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3600">
                <a:solidFill>
                  <a:srgbClr val="010101"/>
                </a:solidFill>
              </a:rPr>
              <a:t>Agenda</a:t>
            </a:r>
            <a:r>
              <a:rPr lang="es" sz="3600">
                <a:solidFill>
                  <a:srgbClr val="010101"/>
                </a:solidFill>
              </a:rPr>
              <a:t>:</a:t>
            </a:r>
            <a:endParaRPr sz="3600">
              <a:solidFill>
                <a:srgbClr val="01010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>
            <a:alpha val="0"/>
          </a:srgbClr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9"/>
          <p:cNvPicPr preferRelativeResize="0"/>
          <p:nvPr/>
        </p:nvPicPr>
        <p:blipFill rotWithShape="1">
          <a:blip r:embed="rId3">
            <a:alphaModFix/>
          </a:blip>
          <a:srcRect b="17473" l="12763" r="3516" t="15680"/>
          <a:stretch/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9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"/>
          <p:cNvSpPr txBox="1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>
                <a:solidFill>
                  <a:srgbClr val="252525"/>
                </a:solidFill>
              </a:rPr>
              <a:t>Gracias</a:t>
            </a:r>
            <a:r>
              <a:rPr lang="e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90CCFA"/>
                </a:solidFill>
              </a:rPr>
              <a:t>Venta promedio por mes es de 153 218 millones soles.</a:t>
            </a:r>
            <a:endParaRPr/>
          </a:p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3217775" y="646250"/>
            <a:ext cx="183715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252525"/>
                </a:solidFill>
              </a:rPr>
              <a:t>Promedio de transacciones </a:t>
            </a:r>
            <a:r>
              <a:rPr lang="es" sz="1400">
                <a:solidFill>
                  <a:srgbClr val="252525"/>
                </a:solidFill>
                <a:highlight>
                  <a:srgbClr val="FFFF00"/>
                </a:highlight>
              </a:rPr>
              <a:t>por mes es de 228..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5322795" y="2571900"/>
            <a:ext cx="3605576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>
                <a:solidFill>
                  <a:srgbClr val="252525"/>
                </a:solidFill>
              </a:rPr>
              <a:t>Datos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55" name="Google Shape;155;p20"/>
          <p:cNvSpPr txBox="1"/>
          <p:nvPr>
            <p:ph idx="3" type="subTitle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rgbClr val="252525"/>
                </a:solidFill>
              </a:rPr>
              <a:t>Su ticket promedio asciende a 670598. </a:t>
            </a:r>
            <a:endParaRPr/>
          </a:p>
        </p:txBody>
      </p:sp>
      <p:sp>
        <p:nvSpPr>
          <p:cNvPr id="156" name="Google Shape;156;p20"/>
          <p:cNvSpPr txBox="1"/>
          <p:nvPr>
            <p:ph idx="4" type="subTitle"/>
          </p:nvPr>
        </p:nvSpPr>
        <p:spPr>
          <a:xfrm>
            <a:off x="3255695" y="3826933"/>
            <a:ext cx="1799230" cy="8249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400">
                <a:solidFill>
                  <a:schemeClr val="lt1"/>
                </a:solidFill>
              </a:rPr>
              <a:t>El promedio de cantidad vendida por local  asciende a 1428 un</a:t>
            </a:r>
            <a:endParaRPr/>
          </a:p>
        </p:txBody>
      </p:sp>
      <p:sp>
        <p:nvSpPr>
          <p:cNvPr id="157" name="Google Shape;157;p20"/>
          <p:cNvSpPr txBox="1"/>
          <p:nvPr>
            <p:ph idx="5" type="titl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90CCFA"/>
                </a:solidFill>
              </a:rPr>
              <a:t>01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158" name="Google Shape;158;p20"/>
          <p:cNvSpPr txBox="1"/>
          <p:nvPr>
            <p:ph idx="6" type="titl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59" name="Google Shape;159;p20"/>
          <p:cNvSpPr txBox="1"/>
          <p:nvPr>
            <p:ph idx="7" type="titl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60" name="Google Shape;160;p20"/>
          <p:cNvSpPr txBox="1"/>
          <p:nvPr>
            <p:ph idx="8" type="titl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">
                <a:solidFill>
                  <a:srgbClr val="252525"/>
                </a:solidFill>
              </a:rPr>
              <a:t>03</a:t>
            </a:r>
            <a:endParaRPr>
              <a:solidFill>
                <a:srgbClr val="252525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675" y="896482"/>
            <a:ext cx="821524" cy="82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2194400" y="1172088"/>
            <a:ext cx="2647800" cy="82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1529" y="1364049"/>
            <a:ext cx="821500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999" y="1784241"/>
            <a:ext cx="586980" cy="53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6550" y="3475775"/>
            <a:ext cx="1103472" cy="110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7892" y="2627051"/>
            <a:ext cx="992095" cy="912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MC Perú | BIG DATA | MACHINE LEARNING | DATA SCIENCE" id="167" name="Google Shape;16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951425" y="235475"/>
            <a:ext cx="3998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90CCFA"/>
                </a:solidFill>
              </a:rPr>
              <a:t>OBJETIVOS DEL PROYECTO</a:t>
            </a:r>
            <a:endParaRPr sz="2400">
              <a:solidFill>
                <a:srgbClr val="252525"/>
              </a:solidFill>
            </a:endParaRPr>
          </a:p>
        </p:txBody>
      </p:sp>
      <p:sp>
        <p:nvSpPr>
          <p:cNvPr id="173" name="Google Shape;173;p5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747950" y="2322025"/>
            <a:ext cx="22785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Identificar los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secciones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más rentables para determinar estrategias de retención y captación de nuevos clientes.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5"/>
          <p:cNvSpPr txBox="1"/>
          <p:nvPr>
            <p:ph idx="4" type="subTitle"/>
          </p:nvPr>
        </p:nvSpPr>
        <p:spPr>
          <a:xfrm>
            <a:off x="718800" y="3648775"/>
            <a:ext cx="22785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Identificar los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secciones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con mayor rotación para evaluar aumento del stock de los productos.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5"/>
          <p:cNvSpPr txBox="1"/>
          <p:nvPr>
            <p:ph idx="6" type="subTitle"/>
          </p:nvPr>
        </p:nvSpPr>
        <p:spPr>
          <a:xfrm>
            <a:off x="3334688" y="2322025"/>
            <a:ext cx="2362762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Identificar locales con mayores ventas para motivar, mediante recompensas, a los colaboradores.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5"/>
          <p:cNvSpPr txBox="1"/>
          <p:nvPr>
            <p:ph idx="9" type="subTitle"/>
          </p:nvPr>
        </p:nvSpPr>
        <p:spPr>
          <a:xfrm>
            <a:off x="3412988" y="3292525"/>
            <a:ext cx="21219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4to.</a:t>
            </a:r>
            <a:endParaRPr/>
          </a:p>
        </p:txBody>
      </p:sp>
      <p:sp>
        <p:nvSpPr>
          <p:cNvPr id="181" name="Google Shape;181;p5"/>
          <p:cNvSpPr txBox="1"/>
          <p:nvPr>
            <p:ph idx="13" type="subTitle"/>
          </p:nvPr>
        </p:nvSpPr>
        <p:spPr>
          <a:xfrm>
            <a:off x="3334675" y="3687625"/>
            <a:ext cx="2362762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Desarrollar una plataforma analítica que permita hacer seguimiento al negocio.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5"/>
          <p:cNvSpPr txBox="1"/>
          <p:nvPr>
            <p:ph idx="3" type="subTitle"/>
          </p:nvPr>
        </p:nvSpPr>
        <p:spPr>
          <a:xfrm>
            <a:off x="654025" y="3292525"/>
            <a:ext cx="22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2do.</a:t>
            </a:r>
            <a:endParaRPr/>
          </a:p>
        </p:txBody>
      </p:sp>
      <p:sp>
        <p:nvSpPr>
          <p:cNvPr id="183" name="Google Shape;183;p5"/>
          <p:cNvSpPr txBox="1"/>
          <p:nvPr>
            <p:ph idx="13" type="subTitle"/>
          </p:nvPr>
        </p:nvSpPr>
        <p:spPr>
          <a:xfrm>
            <a:off x="5955113" y="2361050"/>
            <a:ext cx="2278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Proyectar el stock de los próximos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tres meses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para una mejor inversión.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625" y="235475"/>
            <a:ext cx="1016400" cy="10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>
            <p:ph idx="3" type="subTitle"/>
          </p:nvPr>
        </p:nvSpPr>
        <p:spPr>
          <a:xfrm>
            <a:off x="654025" y="1850725"/>
            <a:ext cx="22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1er.</a:t>
            </a:r>
            <a:endParaRPr/>
          </a:p>
        </p:txBody>
      </p:sp>
      <p:sp>
        <p:nvSpPr>
          <p:cNvPr id="186" name="Google Shape;186;p5"/>
          <p:cNvSpPr txBox="1"/>
          <p:nvPr>
            <p:ph idx="3" type="subTitle"/>
          </p:nvPr>
        </p:nvSpPr>
        <p:spPr>
          <a:xfrm>
            <a:off x="3357938" y="1850725"/>
            <a:ext cx="22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3ero.</a:t>
            </a:r>
            <a:endParaRPr/>
          </a:p>
        </p:txBody>
      </p:sp>
      <p:sp>
        <p:nvSpPr>
          <p:cNvPr id="187" name="Google Shape;187;p5"/>
          <p:cNvSpPr txBox="1"/>
          <p:nvPr>
            <p:ph idx="3" type="subTitle"/>
          </p:nvPr>
        </p:nvSpPr>
        <p:spPr>
          <a:xfrm>
            <a:off x="5978350" y="1850725"/>
            <a:ext cx="2232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5to.</a:t>
            </a:r>
            <a:endParaRPr/>
          </a:p>
        </p:txBody>
      </p:sp>
      <p:pic>
        <p:nvPicPr>
          <p:cNvPr descr="DMC Perú | BIG DATA | MACHINE LEARNING | DATA SCIENCE" id="188" name="Google Shape;1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type="title"/>
          </p:nvPr>
        </p:nvSpPr>
        <p:spPr>
          <a:xfrm flipH="1">
            <a:off x="3476725" y="7016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 sz="3000">
                <a:solidFill>
                  <a:srgbClr val="90CCFA"/>
                </a:solidFill>
              </a:rPr>
              <a:t>Dimensiones</a:t>
            </a:r>
            <a:endParaRPr sz="3000">
              <a:solidFill>
                <a:srgbClr val="252525"/>
              </a:solidFill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3">
            <a:alphaModFix/>
          </a:blip>
          <a:srcRect b="21179" l="0" r="0" t="0"/>
          <a:stretch/>
        </p:blipFill>
        <p:spPr>
          <a:xfrm>
            <a:off x="773979" y="1625635"/>
            <a:ext cx="2239397" cy="1582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7"/>
          <p:cNvGrpSpPr/>
          <p:nvPr/>
        </p:nvGrpSpPr>
        <p:grpSpPr>
          <a:xfrm>
            <a:off x="634320" y="1489676"/>
            <a:ext cx="2472298" cy="2164147"/>
            <a:chOff x="3422350" y="731675"/>
            <a:chExt cx="4831537" cy="3674898"/>
          </a:xfrm>
        </p:grpSpPr>
        <p:sp>
          <p:nvSpPr>
            <p:cNvPr id="196" name="Google Shape;196;p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0" name="Google Shape;220;p7"/>
          <p:cNvSpPr txBox="1"/>
          <p:nvPr>
            <p:ph idx="1" type="subTitle"/>
          </p:nvPr>
        </p:nvSpPr>
        <p:spPr>
          <a:xfrm flipH="1">
            <a:off x="3876974" y="2286825"/>
            <a:ext cx="4259183" cy="1924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Local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Precios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Productos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Fecha (Ventas por Día Semana, Día, Semana, Mes, Semestre y Año)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Ventas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Stock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1014517" y="53288"/>
            <a:ext cx="6817846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rPr b="0" i="0" lang="es" sz="2500" u="none" cap="none" strike="noStrike">
                <a:solidFill>
                  <a:srgbClr val="00206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ANÁLISIS DE REQUERIMIENTOS</a:t>
            </a:r>
            <a:endParaRPr b="0" i="0" sz="1500" u="none" cap="none" strike="noStrike">
              <a:solidFill>
                <a:srgbClr val="00206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6000" u="none" cap="none" strike="noStrike">
              <a:solidFill>
                <a:srgbClr val="00206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MC Perú | BIG DATA | MACHINE LEARNING | DATA SCIENCE" id="222" name="Google Shape;2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7737bbe68_4_57"/>
          <p:cNvSpPr txBox="1"/>
          <p:nvPr>
            <p:ph type="title"/>
          </p:nvPr>
        </p:nvSpPr>
        <p:spPr>
          <a:xfrm flipH="1">
            <a:off x="3476725" y="701625"/>
            <a:ext cx="394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s" sz="3000">
                <a:solidFill>
                  <a:srgbClr val="90CCFA"/>
                </a:solidFill>
              </a:rPr>
              <a:t>  Medidas</a:t>
            </a:r>
            <a:endParaRPr sz="3000">
              <a:solidFill>
                <a:srgbClr val="252525"/>
              </a:solidFill>
            </a:endParaRPr>
          </a:p>
        </p:txBody>
      </p:sp>
      <p:sp>
        <p:nvSpPr>
          <p:cNvPr id="228" name="Google Shape;228;gc7737bbe68_4_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" name="Google Shape;229;gc7737bbe68_4_57"/>
          <p:cNvSpPr txBox="1"/>
          <p:nvPr>
            <p:ph idx="1" type="subTitle"/>
          </p:nvPr>
        </p:nvSpPr>
        <p:spPr>
          <a:xfrm flipH="1">
            <a:off x="3876974" y="2286825"/>
            <a:ext cx="4199113" cy="19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Total de ventas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Cantidad de unidades vendidas por Local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Total de transacciones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Ticket promedio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Promedio de ventas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Total de cantidades vendidas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c7737bbe68_4_57"/>
          <p:cNvSpPr/>
          <p:nvPr/>
        </p:nvSpPr>
        <p:spPr>
          <a:xfrm>
            <a:off x="1264525" y="1053500"/>
            <a:ext cx="1499425" cy="2657724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c7737bbe68_4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550" y="1160200"/>
            <a:ext cx="1335350" cy="13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c7737bbe68_4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25" y="2495550"/>
            <a:ext cx="983599" cy="9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c7737bbe68_4_57"/>
          <p:cNvSpPr txBox="1"/>
          <p:nvPr/>
        </p:nvSpPr>
        <p:spPr>
          <a:xfrm>
            <a:off x="1014517" y="53288"/>
            <a:ext cx="6817846" cy="5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rPr b="0" i="0" lang="es" sz="2500" u="none" cap="none" strike="noStrike">
                <a:solidFill>
                  <a:srgbClr val="00206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ANÁLISIS DE REQUERIMIENTOS</a:t>
            </a:r>
            <a:endParaRPr b="0" i="0" sz="1500" u="none" cap="none" strike="noStrike">
              <a:solidFill>
                <a:srgbClr val="002060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</a:pPr>
            <a:r>
              <a:t/>
            </a:r>
            <a:endParaRPr b="0" i="0" sz="6000" u="none" cap="none" strike="noStrike">
              <a:solidFill>
                <a:srgbClr val="00206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MC Perú | BIG DATA | MACHINE LEARNING | DATA SCIENCE" id="234" name="Google Shape;234;gc7737bbe68_4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496475" y="148975"/>
            <a:ext cx="8231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Modelo de Datos</a:t>
            </a:r>
            <a:r>
              <a:rPr lang="es" sz="3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s" sz="3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r>
              <a:rPr lang="es" sz="3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s" sz="34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Arquitectura</a:t>
            </a:r>
            <a:endParaRPr sz="340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175"/>
            <a:ext cx="8670926" cy="42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MC Perú | BIG DATA | MACHINE LEARNING | DATA SCIENCE" id="246" name="Google Shape;246;gc0c31ace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5" y="102179"/>
            <a:ext cx="834307" cy="4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c0c31acee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2026" y="60066"/>
            <a:ext cx="471908" cy="52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c0c31acee6_0_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025" y="711225"/>
            <a:ext cx="7676551" cy="430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Luis Puicon</dc:creator>
</cp:coreProperties>
</file>